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5143500" type="screen16x9"/>
  <p:notesSz cx="6858000" cy="9144000"/>
  <p:embeddedFontLst>
    <p:embeddedFont>
      <p:font typeface="Raleway" panose="020B0604020202020204" charset="0"/>
      <p:regular r:id="rId36"/>
      <p:bold r:id="rId37"/>
      <p:italic r:id="rId38"/>
      <p:boldItalic r:id="rId39"/>
    </p:embeddedFont>
    <p:embeddedFont>
      <p:font typeface="Montserrat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Cisco: cisco is het beste/bekendste merk voor netwerkapparatuur voor professionele doeleinden.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Software: data bereikbaar op alle devices binnen het bedrijf, maar ook thuis.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Hoge performantie: data wordt uiterst snel uitgelezen en geschreven.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Uitbreidbaar: later uitbreidbaar tot 18 schijven met expansion units.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Redundantie: via raid data veilig gesteld.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Cisco: zodat alles van hetzelfde merk is, makkelijk te configureren. Betrouwbaar.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Compatibiliteit: app voor pc, mac, ios, android.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Veelzijdig: alle knoppen in te stellen.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Compatibiliteit: app voor pc, mac, ios, android.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Compatibiliteit: app voor pc, mac, ios, android.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Compatibiliteit: app voor pc, mac, ios, android.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Mobiel afdrukken: van alle apparaten afdrukken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 descr="buildings4.jpg"/>
          <p:cNvPicPr preferRelativeResize="0"/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" name="Shape 12"/>
          <p:cNvCxnSpPr/>
          <p:nvPr/>
        </p:nvCxnSpPr>
        <p:spPr>
          <a:xfrm>
            <a:off x="802058" y="179124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685800" y="1839425"/>
            <a:ext cx="6036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 descr="buildings2.jpg"/>
          <p:cNvPicPr preferRelativeResize="0"/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" name="Shape 67"/>
          <p:cNvCxnSpPr/>
          <p:nvPr/>
        </p:nvCxnSpPr>
        <p:spPr>
          <a:xfrm>
            <a:off x="556950" y="4189168"/>
            <a:ext cx="80301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457200" y="4189175"/>
            <a:ext cx="8229600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  <a:defRPr sz="12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hape 15" descr="buildings2.jpg"/>
          <p:cNvPicPr preferRelativeResize="0"/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16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Shape 17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21546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hape 22" descr="buildings3.jpg"/>
          <p:cNvPicPr preferRelativeResize="0"/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" name="Shape 24"/>
          <p:cNvCxnSpPr/>
          <p:nvPr/>
        </p:nvCxnSpPr>
        <p:spPr>
          <a:xfrm>
            <a:off x="802058" y="171504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Shape 25"/>
          <p:cNvSpPr txBox="1">
            <a:spLocks noGrp="1"/>
          </p:cNvSpPr>
          <p:nvPr>
            <p:ph type="ctrTitle"/>
          </p:nvPr>
        </p:nvSpPr>
        <p:spPr>
          <a:xfrm>
            <a:off x="685800" y="1811950"/>
            <a:ext cx="4988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ubTitle" idx="1"/>
          </p:nvPr>
        </p:nvSpPr>
        <p:spPr>
          <a:xfrm>
            <a:off x="685800" y="3068650"/>
            <a:ext cx="4988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None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None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None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None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None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None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None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None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None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ape 28" descr="buildings1.jpg"/>
          <p:cNvPicPr preferRelativeResize="0"/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" name="Shape 30"/>
          <p:cNvCxnSpPr/>
          <p:nvPr/>
        </p:nvCxnSpPr>
        <p:spPr>
          <a:xfrm>
            <a:off x="1915850" y="865200"/>
            <a:ext cx="0" cy="3413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2529950" y="1013250"/>
            <a:ext cx="5803500" cy="31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Char char="▫"/>
              <a:defRPr sz="3000" b="0" i="1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Char char="▫"/>
              <a:defRPr sz="3000" b="0" i="1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Char char="▫"/>
              <a:defRPr sz="3000" b="0" i="1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Char char="▫"/>
              <a:defRPr sz="3000" b="0" i="1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Char char="▫"/>
              <a:defRPr sz="3000" b="0" i="1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Char char="▫"/>
              <a:defRPr sz="3000" b="0" i="1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Char char="▫"/>
              <a:defRPr sz="3000" b="0" i="1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Char char="▫"/>
              <a:defRPr sz="3000" b="0" i="1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Char char="▫"/>
              <a:defRPr sz="3000" b="0" i="1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/>
          <p:nvPr/>
        </p:nvSpPr>
        <p:spPr>
          <a:xfrm>
            <a:off x="283500" y="1864150"/>
            <a:ext cx="16323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" sz="12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120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Shape 35" descr="buildings2.jpg"/>
          <p:cNvPicPr preferRelativeResize="0"/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hape 36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Shape 39" descr="buildings2.jpg"/>
          <p:cNvPicPr preferRelativeResize="0"/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" name="Shape 41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457200" y="489200"/>
            <a:ext cx="21546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2949200" y="1146025"/>
            <a:ext cx="2740200" cy="3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▫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▫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▫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▫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▫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▫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▫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▫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▫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5854441" y="1146025"/>
            <a:ext cx="2740200" cy="3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▫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▫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▫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▫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▫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▫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▫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▫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▫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 descr="buildings2.jpg"/>
          <p:cNvPicPr preferRelativeResize="0"/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Shape 48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" name="Shape 49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2739575" y="1085100"/>
            <a:ext cx="1896300" cy="3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2"/>
          </p:nvPr>
        </p:nvSpPr>
        <p:spPr>
          <a:xfrm>
            <a:off x="4732984" y="1085100"/>
            <a:ext cx="1896300" cy="3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3"/>
          </p:nvPr>
        </p:nvSpPr>
        <p:spPr>
          <a:xfrm>
            <a:off x="6726393" y="1085100"/>
            <a:ext cx="1896300" cy="3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photo">
  <p:cSld name="BLANK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 descr="buildings2.jpg"/>
          <p:cNvPicPr preferRelativeResize="0"/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Shape 60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" name="Shape 61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6486D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ctrTitle"/>
          </p:nvPr>
        </p:nvSpPr>
        <p:spPr>
          <a:xfrm>
            <a:off x="574800" y="740100"/>
            <a:ext cx="82266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Uw gepersonaliseerd netwerk</a:t>
            </a:r>
            <a:endParaRPr sz="4000"/>
          </a:p>
        </p:txBody>
      </p:sp>
      <p:pic>
        <p:nvPicPr>
          <p:cNvPr id="75" name="Shape 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44625" y="3464025"/>
            <a:ext cx="3933900" cy="1192500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pic>
      <p:sp>
        <p:nvSpPr>
          <p:cNvPr id="76" name="Shape 76"/>
          <p:cNvSpPr txBox="1">
            <a:spLocks noGrp="1"/>
          </p:cNvSpPr>
          <p:nvPr>
            <p:ph type="subTitle" idx="4294967295"/>
          </p:nvPr>
        </p:nvSpPr>
        <p:spPr>
          <a:xfrm>
            <a:off x="574800" y="2007600"/>
            <a:ext cx="6751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Vastgoed groep 25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SAMSUNG GALAXY S9</a:t>
            </a:r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64GB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4GB RAM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Android 8.0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1440p AMOLED</a:t>
            </a:r>
            <a:endParaRPr sz="1800"/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125" y="1231900"/>
            <a:ext cx="3375750" cy="337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PHILIPS 43PFS5803 SMART TV</a:t>
            </a:r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Prijs - Kwaliteit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4K UHD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Interface</a:t>
            </a:r>
            <a:endParaRPr sz="1800"/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8775" y="1370575"/>
            <a:ext cx="5028451" cy="30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CISCO 1941</a:t>
            </a:r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Vertrouwbaar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Onze specialiteit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Cisco</a:t>
            </a:r>
            <a:endParaRPr sz="1800"/>
          </a:p>
        </p:txBody>
      </p:sp>
      <p:pic>
        <p:nvPicPr>
          <p:cNvPr id="167" name="Shape 167"/>
          <p:cNvPicPr preferRelativeResize="0"/>
          <p:nvPr/>
        </p:nvPicPr>
        <p:blipFill rotWithShape="1">
          <a:blip r:embed="rId3">
            <a:alphaModFix/>
          </a:blip>
          <a:srcRect t="24859" b="-7"/>
          <a:stretch/>
        </p:blipFill>
        <p:spPr>
          <a:xfrm>
            <a:off x="3428963" y="1534622"/>
            <a:ext cx="4568074" cy="277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CISCO CATALYST 2960-PLUS</a:t>
            </a:r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▫"/>
            </a:pPr>
            <a:r>
              <a:rPr lang="en" sz="1800">
                <a:solidFill>
                  <a:schemeClr val="lt1"/>
                </a:solidFill>
              </a:rPr>
              <a:t>Vertrouwbaar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▫"/>
            </a:pPr>
            <a:r>
              <a:rPr lang="en" sz="1800">
                <a:solidFill>
                  <a:schemeClr val="lt1"/>
                </a:solidFill>
              </a:rPr>
              <a:t>Onze specialiteit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▫"/>
            </a:pPr>
            <a:r>
              <a:rPr lang="en" sz="1800">
                <a:solidFill>
                  <a:schemeClr val="lt1"/>
                </a:solidFill>
              </a:rPr>
              <a:t>Cisco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24 poorten</a:t>
            </a:r>
            <a:endParaRPr sz="1800"/>
          </a:p>
        </p:txBody>
      </p:sp>
      <p:pic>
        <p:nvPicPr>
          <p:cNvPr id="176" name="Shape 176"/>
          <p:cNvPicPr preferRelativeResize="0"/>
          <p:nvPr/>
        </p:nvPicPr>
        <p:blipFill rotWithShape="1">
          <a:blip r:embed="rId3">
            <a:alphaModFix/>
          </a:blip>
          <a:srcRect b="9584"/>
          <a:stretch/>
        </p:blipFill>
        <p:spPr>
          <a:xfrm>
            <a:off x="3331750" y="766675"/>
            <a:ext cx="4762500" cy="43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AVAST BUSINESS ANTIVIRUS PRO PLUS</a:t>
            </a:r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Prijs per apparaat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Compatibiliteit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Reputabel merk</a:t>
            </a:r>
            <a:endParaRPr sz="1800"/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7813" y="1260513"/>
            <a:ext cx="2370375" cy="33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SYNOLOGY DISK STATION DS1817+</a:t>
            </a:r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8 schijven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Uitstekende software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Hoge performantie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Uitbreidbaar</a:t>
            </a:r>
            <a:endParaRPr sz="1800"/>
          </a:p>
        </p:txBody>
      </p:sp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8188" y="1731263"/>
            <a:ext cx="3969625" cy="23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WD RED NAS HARD DRIVE WD40EFRX</a:t>
            </a:r>
            <a:endParaRPr/>
          </a:p>
        </p:txBody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Shape 201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4TB x 8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Voldoende ruimte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Redundantie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NAS - schijven</a:t>
            </a:r>
            <a:endParaRPr sz="1800"/>
          </a:p>
        </p:txBody>
      </p:sp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7062" y="1366688"/>
            <a:ext cx="2151875" cy="3106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CISCO SMALL BUSINESS WAP371</a:t>
            </a:r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Shape 210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Dualband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Cisco</a:t>
            </a:r>
            <a:endParaRPr sz="1800"/>
          </a:p>
        </p:txBody>
      </p:sp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2775" y="1349550"/>
            <a:ext cx="3140450" cy="314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HIWATCH DS-T227</a:t>
            </a:r>
            <a:endParaRPr/>
          </a:p>
        </p:txBody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Shape 219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Voordelig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Full HD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Infrarood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Compatibiliteit</a:t>
            </a:r>
            <a:endParaRPr sz="1800"/>
          </a:p>
        </p:txBody>
      </p:sp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4888" y="1461663"/>
            <a:ext cx="2916225" cy="291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HARMAN KARDON HD COM 1716S</a:t>
            </a:r>
            <a:endParaRPr/>
          </a:p>
        </p:txBody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Shape 228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Kwaliteit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5.1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Inbegrepen versterker</a:t>
            </a:r>
            <a:endParaRPr sz="1800"/>
          </a:p>
        </p:txBody>
      </p:sp>
      <p:pic>
        <p:nvPicPr>
          <p:cNvPr id="230" name="Shape 230"/>
          <p:cNvPicPr preferRelativeResize="0"/>
          <p:nvPr/>
        </p:nvPicPr>
        <p:blipFill rotWithShape="1">
          <a:blip r:embed="rId3">
            <a:alphaModFix/>
          </a:blip>
          <a:srcRect l="8153" t="37732" r="7444" b="9206"/>
          <a:stretch/>
        </p:blipFill>
        <p:spPr>
          <a:xfrm>
            <a:off x="3991787" y="1837738"/>
            <a:ext cx="3442424" cy="216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Inhoud</a:t>
            </a:r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457200" y="118617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▫"/>
            </a:pPr>
            <a:r>
              <a:rPr lang="en">
                <a:solidFill>
                  <a:schemeClr val="lt1"/>
                </a:solidFill>
              </a:rPr>
              <a:t>Benodigdheden</a:t>
            </a:r>
            <a:endParaRPr>
              <a:solidFill>
                <a:schemeClr val="lt1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▫"/>
            </a:pPr>
            <a:r>
              <a:rPr lang="en">
                <a:solidFill>
                  <a:schemeClr val="lt1"/>
                </a:solidFill>
              </a:rPr>
              <a:t>Netwerkopstelling</a:t>
            </a:r>
            <a:endParaRPr>
              <a:solidFill>
                <a:schemeClr val="lt1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▫"/>
            </a:pPr>
            <a:r>
              <a:rPr lang="en">
                <a:solidFill>
                  <a:schemeClr val="lt1"/>
                </a:solidFill>
              </a:rPr>
              <a:t>Gevraagde apparatuur</a:t>
            </a:r>
            <a:endParaRPr>
              <a:solidFill>
                <a:schemeClr val="lt1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▫"/>
            </a:pPr>
            <a:r>
              <a:rPr lang="en">
                <a:solidFill>
                  <a:schemeClr val="lt1"/>
                </a:solidFill>
              </a:rPr>
              <a:t>Alternatieve apparatuur</a:t>
            </a:r>
            <a:endParaRPr>
              <a:solidFill>
                <a:schemeClr val="lt1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▫"/>
            </a:pPr>
            <a:r>
              <a:rPr lang="en">
                <a:solidFill>
                  <a:schemeClr val="lt1"/>
                </a:solidFill>
              </a:rPr>
              <a:t>Offertes</a:t>
            </a:r>
            <a:endParaRPr>
              <a:solidFill>
                <a:schemeClr val="lt1"/>
              </a:solidFill>
            </a:endParaRPr>
          </a:p>
          <a:p>
            <a: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▫"/>
            </a:pPr>
            <a:r>
              <a:rPr lang="en">
                <a:solidFill>
                  <a:schemeClr val="lt1"/>
                </a:solidFill>
              </a:rPr>
              <a:t>Vragen?</a:t>
            </a:r>
            <a:endParaRPr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OFFICE 365 BUSINESS PREMIUM</a:t>
            </a:r>
            <a:endParaRPr/>
          </a:p>
        </p:txBody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E-mail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Documenten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Planning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Skype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24/7 ondersteuning</a:t>
            </a:r>
            <a:endParaRPr sz="1800"/>
          </a:p>
        </p:txBody>
      </p:sp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2346" y="1189138"/>
            <a:ext cx="3461299" cy="346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SKETCHUP PRO 2018</a:t>
            </a:r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1000"/>
              </a:spcAft>
              <a:buSzPts val="1800"/>
              <a:buChar char="▫"/>
            </a:pPr>
            <a:endParaRPr sz="1800"/>
          </a:p>
        </p:txBody>
      </p:sp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1550" y="2560252"/>
            <a:ext cx="5502900" cy="719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AUTOCAD</a:t>
            </a:r>
            <a:endParaRPr/>
          </a:p>
        </p:txBody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Shape 255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1000"/>
              </a:spcAft>
              <a:buSzPts val="1800"/>
              <a:buChar char="▫"/>
            </a:pPr>
            <a:endParaRPr sz="1800"/>
          </a:p>
        </p:txBody>
      </p:sp>
      <p:pic>
        <p:nvPicPr>
          <p:cNvPr id="257" name="Shape 257"/>
          <p:cNvPicPr preferRelativeResize="0"/>
          <p:nvPr/>
        </p:nvPicPr>
        <p:blipFill rotWithShape="1">
          <a:blip r:embed="rId3">
            <a:alphaModFix/>
          </a:blip>
          <a:srcRect r="56533"/>
          <a:stretch/>
        </p:blipFill>
        <p:spPr>
          <a:xfrm>
            <a:off x="2943300" y="2273158"/>
            <a:ext cx="5521200" cy="1397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ctrTitle"/>
          </p:nvPr>
        </p:nvSpPr>
        <p:spPr>
          <a:xfrm>
            <a:off x="685800" y="726550"/>
            <a:ext cx="7640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Alternatieve apparatuur</a:t>
            </a:r>
            <a:endParaRPr/>
          </a:p>
        </p:txBody>
      </p:sp>
      <p:pic>
        <p:nvPicPr>
          <p:cNvPr id="263" name="Shape 2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6000" y="2570100"/>
            <a:ext cx="4740300" cy="1437000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ZELF SAMENGESTELDE DESKTOP</a:t>
            </a:r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Shape 270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I7-8700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32GB DDR4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GTX 1070 8GB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512GB SSD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Windows 10 Pro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Force 500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Voordeliger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Krachtiger</a:t>
            </a:r>
            <a:endParaRPr sz="1800"/>
          </a:p>
        </p:txBody>
      </p:sp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0875" y="1157650"/>
            <a:ext cx="3524250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COOLER MASTER MASTERKEYS LITE L</a:t>
            </a:r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Shape 279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Mem-mechinical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Verlichting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Langere levensduur</a:t>
            </a:r>
            <a:endParaRPr sz="1800"/>
          </a:p>
        </p:txBody>
      </p:sp>
      <p:pic>
        <p:nvPicPr>
          <p:cNvPr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5719" y="1244550"/>
            <a:ext cx="4394568" cy="265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LOGITECH MX MASTER 2S</a:t>
            </a:r>
            <a:endParaRPr/>
          </a:p>
        </p:txBody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Shape 288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Comfort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Levensduur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Veelzijdig</a:t>
            </a:r>
            <a:endParaRPr sz="1800"/>
          </a:p>
        </p:txBody>
      </p:sp>
      <p:pic>
        <p:nvPicPr>
          <p:cNvPr id="290" name="Shape 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0975" y="1356112"/>
            <a:ext cx="2044050" cy="312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LG 34UC88 LED-MONITOR</a:t>
            </a:r>
            <a:endParaRPr/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Shape 297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Ultrawide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IPS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1440p</a:t>
            </a:r>
            <a:endParaRPr sz="1800"/>
          </a:p>
        </p:txBody>
      </p:sp>
      <p:pic>
        <p:nvPicPr>
          <p:cNvPr id="299" name="Shape 299"/>
          <p:cNvPicPr preferRelativeResize="0"/>
          <p:nvPr/>
        </p:nvPicPr>
        <p:blipFill rotWithShape="1">
          <a:blip r:embed="rId3">
            <a:alphaModFix/>
          </a:blip>
          <a:srcRect t="36624" b="10065"/>
          <a:stretch/>
        </p:blipFill>
        <p:spPr>
          <a:xfrm>
            <a:off x="3223392" y="1592575"/>
            <a:ext cx="4979221" cy="265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HUAWEI P8 LITE</a:t>
            </a:r>
            <a:endParaRPr/>
          </a:p>
        </p:txBody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Shape 306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Android 7.0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Full HD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Quad Core 2,1 GHz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Voordeliger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Compacter</a:t>
            </a:r>
            <a:endParaRPr sz="1800"/>
          </a:p>
        </p:txBody>
      </p:sp>
      <p:pic>
        <p:nvPicPr>
          <p:cNvPr id="308" name="Shape 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8650" y="1545638"/>
            <a:ext cx="1448700" cy="274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SAMSUNG HW-K470</a:t>
            </a:r>
            <a:endParaRPr/>
          </a:p>
        </p:txBody>
      </p: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Shape 315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Compacter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4.1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Wireless subwoofer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Ingebouwde versterker</a:t>
            </a:r>
            <a:endParaRPr sz="1800"/>
          </a:p>
        </p:txBody>
      </p:sp>
      <p:pic>
        <p:nvPicPr>
          <p:cNvPr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8000" y="1014775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457200" y="489200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Benodigdheden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2939075" y="681750"/>
            <a:ext cx="2740200" cy="3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▫"/>
            </a:pPr>
            <a:r>
              <a:rPr lang="en" sz="1600"/>
              <a:t>2x Werkstations</a:t>
            </a:r>
            <a:endParaRPr sz="1600"/>
          </a:p>
          <a:p>
            <a:pPr marL="457200" lvl="0" indent="-3302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▫"/>
            </a:pPr>
            <a:r>
              <a:rPr lang="en" sz="1600"/>
              <a:t>2x Laptops</a:t>
            </a:r>
            <a:endParaRPr sz="1600"/>
          </a:p>
          <a:p>
            <a:pPr marL="457200" lvl="0" indent="-3302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▫"/>
            </a:pPr>
            <a:r>
              <a:rPr lang="en" sz="1600"/>
              <a:t>1x Industriële printer</a:t>
            </a:r>
            <a:endParaRPr sz="1600"/>
          </a:p>
          <a:p>
            <a:pPr marL="457200" lvl="0" indent="-3302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▫"/>
            </a:pPr>
            <a:r>
              <a:rPr lang="en" sz="1600"/>
              <a:t>1x gewone printer</a:t>
            </a:r>
            <a:endParaRPr sz="1600"/>
          </a:p>
          <a:p>
            <a:pPr marL="457200" lvl="0" indent="-3302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▫"/>
            </a:pPr>
            <a:r>
              <a:rPr lang="en" sz="1600"/>
              <a:t>4x smartphones (dualsim)</a:t>
            </a:r>
            <a:endParaRPr sz="1600"/>
          </a:p>
          <a:p>
            <a:pPr marL="457200" lvl="0" indent="-3302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▫"/>
            </a:pPr>
            <a:r>
              <a:rPr lang="en" sz="1600"/>
              <a:t>2x Smart tv's</a:t>
            </a:r>
            <a:endParaRPr sz="1600"/>
          </a:p>
          <a:p>
            <a:pPr marL="457200" lvl="0" indent="-330200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Char char="▫"/>
            </a:pPr>
            <a:r>
              <a:rPr lang="en" sz="1600"/>
              <a:t>1x Router</a:t>
            </a:r>
            <a:endParaRPr sz="1600"/>
          </a:p>
        </p:txBody>
      </p:sp>
      <p:sp>
        <p:nvSpPr>
          <p:cNvPr id="90" name="Shape 90"/>
          <p:cNvSpPr txBox="1">
            <a:spLocks noGrp="1"/>
          </p:cNvSpPr>
          <p:nvPr>
            <p:ph type="body" idx="2"/>
          </p:nvPr>
        </p:nvSpPr>
        <p:spPr>
          <a:xfrm>
            <a:off x="5844341" y="681750"/>
            <a:ext cx="2740200" cy="3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1x Switch</a:t>
            </a:r>
            <a:endParaRPr sz="1600"/>
          </a:p>
          <a:p>
            <a:pPr marL="457200" lvl="0" indent="-330200" rtl="0">
              <a:spcBef>
                <a:spcPts val="10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Antivirus</a:t>
            </a:r>
            <a:endParaRPr sz="1600"/>
          </a:p>
          <a:p>
            <a:pPr marL="457200" lvl="0" indent="-330200" rtl="0">
              <a:spcBef>
                <a:spcPts val="10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1x NAS</a:t>
            </a:r>
            <a:endParaRPr sz="1600"/>
          </a:p>
          <a:p>
            <a:pPr marL="457200" lvl="0" indent="-330200" rtl="0">
              <a:spcBef>
                <a:spcPts val="10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2 WAP's</a:t>
            </a:r>
            <a:endParaRPr sz="1600"/>
          </a:p>
          <a:p>
            <a:pPr marL="457200" lvl="0" indent="-330200" rtl="0">
              <a:spcBef>
                <a:spcPts val="10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1x Camera</a:t>
            </a:r>
            <a:endParaRPr sz="1600"/>
          </a:p>
          <a:p>
            <a:pPr marL="457200" lvl="0" indent="-330200" rtl="0">
              <a:spcBef>
                <a:spcPts val="10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1x Surround system</a:t>
            </a:r>
            <a:endParaRPr sz="1600"/>
          </a:p>
          <a:p>
            <a:pPr marL="457200" lvl="0" indent="-330200" rtl="0">
              <a:spcBef>
                <a:spcPts val="10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Office 365</a:t>
            </a:r>
            <a:endParaRPr sz="1600"/>
          </a:p>
          <a:p>
            <a:pPr marL="457200" lvl="0" indent="-330200" rtl="0">
              <a:spcBef>
                <a:spcPts val="10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Sketchup</a:t>
            </a:r>
            <a:endParaRPr sz="1600"/>
          </a:p>
          <a:p>
            <a:pPr marL="457200" lvl="0" indent="-330200" rtl="0">
              <a:spcBef>
                <a:spcPts val="10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Autocad</a:t>
            </a:r>
            <a:endParaRPr sz="1600"/>
          </a:p>
          <a:p>
            <a:pPr marL="0" lvl="0" indent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/>
          </a:p>
          <a:p>
            <a:pPr marL="0" lvl="0" indent="0">
              <a:spcBef>
                <a:spcPts val="1000"/>
              </a:spcBef>
              <a:spcAft>
                <a:spcPts val="1000"/>
              </a:spcAft>
              <a:buNone/>
            </a:pPr>
            <a:endParaRPr sz="1600"/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ctrTitle"/>
          </p:nvPr>
        </p:nvSpPr>
        <p:spPr>
          <a:xfrm>
            <a:off x="685800" y="726550"/>
            <a:ext cx="7640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Offertes</a:t>
            </a:r>
            <a:endParaRPr/>
          </a:p>
        </p:txBody>
      </p:sp>
      <p:pic>
        <p:nvPicPr>
          <p:cNvPr id="323" name="Shape 3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6000" y="2570100"/>
            <a:ext cx="4740300" cy="1437000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38679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Gevraagde apparatuur</a:t>
            </a:r>
            <a:endParaRPr/>
          </a:p>
        </p:txBody>
      </p:sp>
      <p:sp>
        <p:nvSpPr>
          <p:cNvPr id="329" name="Shape 329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Offerte 1</a:t>
            </a:r>
            <a:endParaRPr sz="1800"/>
          </a:p>
        </p:txBody>
      </p:sp>
      <p:pic>
        <p:nvPicPr>
          <p:cNvPr id="331" name="Shape 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6475" y="563875"/>
            <a:ext cx="5172499" cy="416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36657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Alternatieve apparatuur</a:t>
            </a:r>
            <a:endParaRPr/>
          </a:p>
        </p:txBody>
      </p:sp>
      <p:sp>
        <p:nvSpPr>
          <p:cNvPr id="337" name="Shape 337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338" name="Shape 338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Offerte 2</a:t>
            </a:r>
            <a:endParaRPr sz="1800"/>
          </a:p>
        </p:txBody>
      </p:sp>
      <p:pic>
        <p:nvPicPr>
          <p:cNvPr id="339" name="Shape 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1725" y="553400"/>
            <a:ext cx="4727251" cy="418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ctrTitle"/>
          </p:nvPr>
        </p:nvSpPr>
        <p:spPr>
          <a:xfrm>
            <a:off x="685800" y="427550"/>
            <a:ext cx="7640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Bedankt voor jullie aandacht en de goede samenwerking!</a:t>
            </a:r>
            <a:endParaRPr/>
          </a:p>
        </p:txBody>
      </p:sp>
      <p:sp>
        <p:nvSpPr>
          <p:cNvPr id="345" name="Shape 345"/>
          <p:cNvSpPr txBox="1">
            <a:spLocks noGrp="1"/>
          </p:cNvSpPr>
          <p:nvPr>
            <p:ph type="subTitle" idx="1"/>
          </p:nvPr>
        </p:nvSpPr>
        <p:spPr>
          <a:xfrm>
            <a:off x="685800" y="1886350"/>
            <a:ext cx="6751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Aarzel niet om vragen te stellen!</a:t>
            </a:r>
            <a:endParaRPr sz="2400"/>
          </a:p>
        </p:txBody>
      </p:sp>
      <p:pic>
        <p:nvPicPr>
          <p:cNvPr id="346" name="Shape 3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3308" y="3064315"/>
            <a:ext cx="3485700" cy="1056600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25044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Netwerkopstelling</a:t>
            </a:r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>
                <a:latin typeface="Raleway"/>
                <a:ea typeface="Raleway"/>
                <a:cs typeface="Raleway"/>
                <a:sym typeface="Raleway"/>
              </a:rPr>
              <a:t>4</a:t>
            </a:fld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300" y="1175650"/>
            <a:ext cx="4953401" cy="355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ctrTitle"/>
          </p:nvPr>
        </p:nvSpPr>
        <p:spPr>
          <a:xfrm>
            <a:off x="685800" y="726550"/>
            <a:ext cx="7640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Gevraagde apparatuur</a:t>
            </a:r>
            <a:endParaRPr/>
          </a:p>
        </p:txBody>
      </p:sp>
      <p:pic>
        <p:nvPicPr>
          <p:cNvPr id="104" name="Shape 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6000" y="2570100"/>
            <a:ext cx="4740300" cy="1437000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27-INCH IMAC MET RETINA 5K-DISPLAY</a:t>
            </a:r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I5 7th gen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16GB 2400MHz DDR4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Radeon Pro 570 4GB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Magic mouse 2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Magic keyboard</a:t>
            </a:r>
            <a:endParaRPr sz="1800"/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7525" y="1526950"/>
            <a:ext cx="4990950" cy="278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ASUS ZENBOOK UX430UN-GV031T-BE AZERTY</a:t>
            </a:r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I7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Mx150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16GB RAM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512GB SSD</a:t>
            </a:r>
            <a:endParaRPr sz="1800"/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4175" y="1702125"/>
            <a:ext cx="3517650" cy="243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HP LASERJET ENTERPRISE MFP M775F</a:t>
            </a:r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8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A3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4350 pagina’s capaciteit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30 ppm (zwart-wit en kleur)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Printen, kopiëren, scannen, faxen</a:t>
            </a:r>
            <a:endParaRPr sz="1800"/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5575" y="1224325"/>
            <a:ext cx="4514850" cy="33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HP COLOR LASERJET PRO MFP M281FDW</a:t>
            </a:r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Compact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Printen, kopiëren, scannen, faxen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24 ppm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Mobiel afdrukken</a:t>
            </a:r>
            <a:endParaRPr sz="1800"/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1200" y="1067975"/>
            <a:ext cx="3703600" cy="370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rin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490</Words>
  <Application>Microsoft Office PowerPoint</Application>
  <PresentationFormat>On-screen Show (16:9)</PresentationFormat>
  <Paragraphs>183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Raleway</vt:lpstr>
      <vt:lpstr>Montserrat</vt:lpstr>
      <vt:lpstr>Arial</vt:lpstr>
      <vt:lpstr>Marina template</vt:lpstr>
      <vt:lpstr>Uw gepersonaliseerd netwerk</vt:lpstr>
      <vt:lpstr>Inhoud</vt:lpstr>
      <vt:lpstr>Benodigdheden  </vt:lpstr>
      <vt:lpstr>Netwerkopstelling</vt:lpstr>
      <vt:lpstr>Gevraagde apparatuur</vt:lpstr>
      <vt:lpstr>27-INCH IMAC MET RETINA 5K-DISPLAY</vt:lpstr>
      <vt:lpstr>ASUS ZENBOOK UX430UN-GV031T-BE AZERTY</vt:lpstr>
      <vt:lpstr>HP LASERJET ENTERPRISE MFP M775F</vt:lpstr>
      <vt:lpstr>HP COLOR LASERJET PRO MFP M281FDW</vt:lpstr>
      <vt:lpstr>SAMSUNG GALAXY S9</vt:lpstr>
      <vt:lpstr>PHILIPS 43PFS5803 SMART TV</vt:lpstr>
      <vt:lpstr>CISCO 1941</vt:lpstr>
      <vt:lpstr>CISCO CATALYST 2960-PLUS</vt:lpstr>
      <vt:lpstr>AVAST BUSINESS ANTIVIRUS PRO PLUS</vt:lpstr>
      <vt:lpstr>SYNOLOGY DISK STATION DS1817+</vt:lpstr>
      <vt:lpstr>WD RED NAS HARD DRIVE WD40EFRX</vt:lpstr>
      <vt:lpstr>CISCO SMALL BUSINESS WAP371</vt:lpstr>
      <vt:lpstr>HIWATCH DS-T227</vt:lpstr>
      <vt:lpstr>HARMAN KARDON HD COM 1716S</vt:lpstr>
      <vt:lpstr>OFFICE 365 BUSINESS PREMIUM</vt:lpstr>
      <vt:lpstr>SKETCHUP PRO 2018</vt:lpstr>
      <vt:lpstr>AUTOCAD</vt:lpstr>
      <vt:lpstr>Alternatieve apparatuur</vt:lpstr>
      <vt:lpstr>ZELF SAMENGESTELDE DESKTOP</vt:lpstr>
      <vt:lpstr>COOLER MASTER MASTERKEYS LITE L</vt:lpstr>
      <vt:lpstr>LOGITECH MX MASTER 2S</vt:lpstr>
      <vt:lpstr>LG 34UC88 LED-MONITOR</vt:lpstr>
      <vt:lpstr>HUAWEI P8 LITE</vt:lpstr>
      <vt:lpstr>SAMSUNG HW-K470</vt:lpstr>
      <vt:lpstr>Offertes</vt:lpstr>
      <vt:lpstr>Gevraagde apparatuur</vt:lpstr>
      <vt:lpstr>Alternatieve apparatuur</vt:lpstr>
      <vt:lpstr>Bedankt voor jullie aandacht en de goede samenwerking!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Uw gepersonaliseerd netwerk</dc:title>
  <cp:lastModifiedBy>User</cp:lastModifiedBy>
  <cp:revision>1</cp:revision>
  <dcterms:modified xsi:type="dcterms:W3CDTF">2018-04-23T00:16:49Z</dcterms:modified>
</cp:coreProperties>
</file>